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1634"/>
    <p:restoredTop sz="94604"/>
  </p:normalViewPr>
  <p:slideViewPr>
    <p:cSldViewPr snapToGrid="0">
      <p:cViewPr varScale="1">
        <p:scale>
          <a:sx n="71" d="100"/>
          <a:sy n="71" d="100"/>
        </p:scale>
        <p:origin x="16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2628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943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3241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798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27532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54404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41892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40463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160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2961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9750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8678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9147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6055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0728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624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529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8BA0F-9E40-DA4A-B2FD-BCE20444BAA3}" type="datetimeFigureOut">
              <a:rPr lang="ru-RU" smtClean="0"/>
              <a:t>25.12.2025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DFC86-EA29-BE4D-BEF5-284FA7BEC1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75998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xanderrSid/Hyperbolic-KNN/tree/main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F5A58B-34D6-2962-1710-6002DA7E29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Hyperbolic KNN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06E2E51-7445-6507-5739-1B50E78551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Работу выполнили: Сидоров Александр</a:t>
            </a:r>
          </a:p>
          <a:p>
            <a:r>
              <a:rPr lang="ru-RU" dirty="0"/>
              <a:t>Тань </a:t>
            </a:r>
            <a:r>
              <a:rPr lang="ru-RU" dirty="0" err="1"/>
              <a:t>Сипэн</a:t>
            </a:r>
            <a:endParaRPr lang="ru-RU" dirty="0"/>
          </a:p>
          <a:p>
            <a:r>
              <a:rPr lang="ru-RU" dirty="0"/>
              <a:t>Фролов Александр</a:t>
            </a:r>
          </a:p>
        </p:txBody>
      </p:sp>
    </p:spTree>
    <p:extLst>
      <p:ext uri="{BB962C8B-B14F-4D97-AF65-F5344CB8AC3E}">
        <p14:creationId xmlns:p14="http://schemas.microsoft.com/office/powerpoint/2010/main" val="2995868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E2A171-6F66-3CEE-441F-3D3BC425F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Распределение задач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GitHub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96264A-795D-034B-B7C7-7D13BC68AB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2"/>
            <a:ext cx="10724280" cy="4114727"/>
          </a:xfrm>
        </p:spPr>
        <p:txBody>
          <a:bodyPr>
            <a:normAutofit/>
          </a:bodyPr>
          <a:lstStyle/>
          <a:p>
            <a:r>
              <a:rPr lang="ru-RU" sz="2000" dirty="0"/>
              <a:t>Сидоров Александр: реализация обучения гиперболических </a:t>
            </a:r>
            <a:r>
              <a:rPr lang="ru-RU" sz="2000" dirty="0" err="1"/>
              <a:t>эмбеддингов</a:t>
            </a:r>
            <a:r>
              <a:rPr lang="ru-RU" sz="2000" dirty="0"/>
              <a:t>, реализация </a:t>
            </a:r>
            <a:r>
              <a:rPr lang="en" sz="2000" dirty="0" err="1"/>
              <a:t>HyperbolicItemKNN</a:t>
            </a:r>
            <a:r>
              <a:rPr lang="en" sz="2000" dirty="0"/>
              <a:t> (</a:t>
            </a:r>
            <a:r>
              <a:rPr lang="ru-RU" sz="2000" dirty="0"/>
              <a:t>гиперболическая метрика/соседи, прогон </a:t>
            </a:r>
            <a:r>
              <a:rPr lang="en" sz="2000" dirty="0" err="1"/>
              <a:t>val</a:t>
            </a:r>
            <a:r>
              <a:rPr lang="en" sz="2000" dirty="0"/>
              <a:t>/test, </a:t>
            </a:r>
            <a:r>
              <a:rPr lang="ru-RU" sz="2000" dirty="0"/>
              <a:t>сравнение с </a:t>
            </a:r>
            <a:r>
              <a:rPr lang="ru-RU" sz="2000" dirty="0" err="1"/>
              <a:t>бейзлайнами</a:t>
            </a:r>
            <a:r>
              <a:rPr lang="ru-RU" sz="2000" dirty="0"/>
              <a:t>), оформление результатов гиперболических вариантов для отчёта.</a:t>
            </a:r>
          </a:p>
          <a:p>
            <a:r>
              <a:rPr lang="ru-RU" sz="2000" dirty="0" err="1"/>
              <a:t>Сипен</a:t>
            </a:r>
            <a:r>
              <a:rPr lang="ru-RU" sz="2000" dirty="0"/>
              <a:t>: реализация </a:t>
            </a:r>
            <a:r>
              <a:rPr lang="en" sz="2000" dirty="0" err="1"/>
              <a:t>HyperbolicUserKNN</a:t>
            </a:r>
            <a:r>
              <a:rPr lang="en" sz="2000" dirty="0"/>
              <a:t> </a:t>
            </a:r>
            <a:r>
              <a:rPr lang="ru-RU" sz="2000" dirty="0"/>
              <a:t>и </a:t>
            </a:r>
            <a:r>
              <a:rPr lang="en" sz="2000" dirty="0" err="1"/>
              <a:t>HyperbolicTIFU</a:t>
            </a:r>
            <a:r>
              <a:rPr lang="en" sz="2000" dirty="0"/>
              <a:t>-KNN (</a:t>
            </a:r>
            <a:r>
              <a:rPr lang="ru-RU" sz="2000" dirty="0"/>
              <a:t>гиперболическая версия </a:t>
            </a:r>
            <a:r>
              <a:rPr lang="en" sz="2000" dirty="0"/>
              <a:t>TIFU, </a:t>
            </a:r>
            <a:r>
              <a:rPr lang="ru-RU" sz="2000" dirty="0"/>
              <a:t>прогон </a:t>
            </a:r>
            <a:r>
              <a:rPr lang="en" sz="2000" dirty="0" err="1"/>
              <a:t>val</a:t>
            </a:r>
            <a:r>
              <a:rPr lang="en" sz="2000" dirty="0"/>
              <a:t>/test, </a:t>
            </a:r>
            <a:r>
              <a:rPr lang="ru-RU" sz="2000" dirty="0"/>
              <a:t>сравнение с </a:t>
            </a:r>
            <a:r>
              <a:rPr lang="ru-RU" sz="2000" dirty="0" err="1"/>
              <a:t>бейзлайнами</a:t>
            </a:r>
            <a:r>
              <a:rPr lang="ru-RU" sz="2000" dirty="0"/>
              <a:t>), сбор и оформление результатов гиперболических вариантов для отчёта, презентации.</a:t>
            </a:r>
          </a:p>
          <a:p>
            <a:r>
              <a:rPr lang="ru-RU" sz="2000" dirty="0"/>
              <a:t>Фролов Александр: </a:t>
            </a:r>
            <a:r>
              <a:rPr lang="ru-RU" sz="2000" dirty="0" err="1"/>
              <a:t>пайплайн</a:t>
            </a:r>
            <a:r>
              <a:rPr lang="ru-RU" sz="2000" dirty="0"/>
              <a:t> данных, разбиение </a:t>
            </a:r>
            <a:r>
              <a:rPr lang="en" sz="2000" dirty="0"/>
              <a:t>train/</a:t>
            </a:r>
            <a:r>
              <a:rPr lang="en" sz="2000" dirty="0" err="1"/>
              <a:t>val</a:t>
            </a:r>
            <a:r>
              <a:rPr lang="en" sz="2000" dirty="0"/>
              <a:t>/test, </a:t>
            </a:r>
            <a:r>
              <a:rPr lang="ru-RU" sz="2000" dirty="0" err="1"/>
              <a:t>бейзлайны</a:t>
            </a:r>
            <a:r>
              <a:rPr lang="ru-RU" sz="2000" dirty="0"/>
              <a:t> (</a:t>
            </a:r>
            <a:r>
              <a:rPr lang="en" sz="2000" dirty="0" err="1"/>
              <a:t>TopPop</a:t>
            </a:r>
            <a:r>
              <a:rPr lang="en" sz="2000" dirty="0"/>
              <a:t>/</a:t>
            </a:r>
            <a:r>
              <a:rPr lang="en" sz="2000" dirty="0" err="1"/>
              <a:t>UserKNN</a:t>
            </a:r>
            <a:r>
              <a:rPr lang="en" sz="2000" dirty="0"/>
              <a:t>/SVD/TIFU/</a:t>
            </a:r>
            <a:r>
              <a:rPr lang="en" sz="2000" dirty="0" err="1"/>
              <a:t>ItemKNN</a:t>
            </a:r>
            <a:r>
              <a:rPr lang="en" sz="2000" dirty="0"/>
              <a:t>), </a:t>
            </a:r>
            <a:r>
              <a:rPr lang="ru-RU" sz="2000" dirty="0"/>
              <a:t>метрики </a:t>
            </a:r>
            <a:r>
              <a:rPr lang="en" sz="2000" dirty="0"/>
              <a:t>Recall/NDCG/Coverage, </a:t>
            </a:r>
            <a:r>
              <a:rPr lang="ru-RU" sz="2000" dirty="0"/>
              <a:t>таблицы результатов.</a:t>
            </a:r>
          </a:p>
          <a:p>
            <a:r>
              <a:rPr lang="ru-RU" sz="2000" dirty="0"/>
              <a:t>Общие задачи: отчёт, презентация, прогон экспериментов</a:t>
            </a:r>
          </a:p>
          <a:p>
            <a:endParaRPr lang="ru-RU" sz="2000" dirty="0"/>
          </a:p>
          <a:p>
            <a:pPr marL="0" indent="0">
              <a:buNone/>
            </a:pPr>
            <a:r>
              <a:rPr lang="en" sz="1800" dirty="0"/>
              <a:t>GitHub: </a:t>
            </a:r>
            <a:r>
              <a:rPr lang="en" sz="1800" u="sng" dirty="0">
                <a:hlinkClick r:id="rId2"/>
              </a:rPr>
              <a:t>https://github.com/AlexxanderrSid/Hyperbolic-KNN/tree/main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492353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3FECC4-B364-6ABA-3E61-12199C10D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Спасибо за внимание !</a:t>
            </a:r>
          </a:p>
        </p:txBody>
      </p:sp>
      <p:pic>
        <p:nvPicPr>
          <p:cNvPr id="2050" name="Picture 2" descr="Сформированное изображение">
            <a:extLst>
              <a:ext uri="{FF2B5EF4-FFF2-40B4-BE49-F238E27FC236}">
                <a16:creationId xmlns:a16="http://schemas.microsoft.com/office/drawing/2014/main" id="{E0863626-CC41-0EDB-9763-C73AF51C8E8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515" y="2529580"/>
            <a:ext cx="7487472" cy="368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946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C59D4C-BAB4-4186-5AA7-884C6528D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Тема, цель, гипотеза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F7FEFC-0C7D-84C5-C533-A0E006FE2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1" y="2730278"/>
            <a:ext cx="5529094" cy="3599316"/>
          </a:xfrm>
        </p:spPr>
        <p:txBody>
          <a:bodyPr>
            <a:normAutofit/>
          </a:bodyPr>
          <a:lstStyle/>
          <a:p>
            <a:r>
              <a:rPr lang="en" sz="2000" b="1" dirty="0"/>
              <a:t>Hyperbolic </a:t>
            </a:r>
            <a:r>
              <a:rPr lang="en" sz="2000" b="1" dirty="0" err="1"/>
              <a:t>kNN</a:t>
            </a:r>
            <a:r>
              <a:rPr lang="en" sz="2000" dirty="0"/>
              <a:t> </a:t>
            </a:r>
            <a:r>
              <a:rPr lang="ru-RU" sz="2000" dirty="0"/>
              <a:t>для рекомендаций </a:t>
            </a:r>
            <a:r>
              <a:rPr lang="en" sz="2000" dirty="0"/>
              <a:t>next-basket</a:t>
            </a:r>
          </a:p>
          <a:p>
            <a:r>
              <a:rPr lang="ru-RU" sz="2000" dirty="0"/>
              <a:t>Цель: заменить классический </a:t>
            </a:r>
            <a:r>
              <a:rPr lang="en-US" sz="2000" dirty="0"/>
              <a:t>KNN </a:t>
            </a:r>
            <a:r>
              <a:rPr lang="ru-RU" sz="2000" dirty="0"/>
              <a:t>на </a:t>
            </a:r>
            <a:r>
              <a:rPr lang="ru-RU" sz="2000" b="1" dirty="0"/>
              <a:t>гиперболическую </a:t>
            </a:r>
            <a:r>
              <a:rPr lang="ru-RU" sz="2000" dirty="0"/>
              <a:t>версию и сравнить качество</a:t>
            </a:r>
          </a:p>
          <a:p>
            <a:r>
              <a:rPr lang="ru-RU" sz="2000" dirty="0"/>
              <a:t>Мотивация: </a:t>
            </a:r>
            <a:r>
              <a:rPr lang="ru-RU" sz="2000" dirty="0" err="1"/>
              <a:t>гиперболика</a:t>
            </a:r>
            <a:r>
              <a:rPr lang="ru-RU" sz="2000" dirty="0"/>
              <a:t> </a:t>
            </a:r>
            <a:r>
              <a:rPr lang="en-US" sz="2000" dirty="0"/>
              <a:t>&lt;</a:t>
            </a:r>
            <a:r>
              <a:rPr lang="ru-RU" sz="2000" dirty="0"/>
              <a:t>=</a:t>
            </a:r>
            <a:r>
              <a:rPr lang="en-US" sz="2000" dirty="0"/>
              <a:t>&gt;</a:t>
            </a:r>
            <a:r>
              <a:rPr lang="ru-RU" sz="2000" dirty="0"/>
              <a:t> </a:t>
            </a:r>
            <a:r>
              <a:rPr lang="ru-RU" sz="2000" b="1" dirty="0"/>
              <a:t>иерархии/деревья</a:t>
            </a:r>
            <a:endParaRPr lang="ru-RU" sz="2000" dirty="0"/>
          </a:p>
          <a:p>
            <a:r>
              <a:rPr lang="ru-RU" sz="2000" dirty="0"/>
              <a:t>Гипотеза: более подходящая геометрия ⇒ лучше </a:t>
            </a:r>
            <a:r>
              <a:rPr lang="en" sz="2000" b="1" dirty="0"/>
              <a:t>NDCG/Recall</a:t>
            </a:r>
            <a:r>
              <a:rPr lang="en" sz="2000" dirty="0"/>
              <a:t> </a:t>
            </a:r>
            <a:r>
              <a:rPr lang="ru-RU" sz="2000" dirty="0"/>
              <a:t>и/или </a:t>
            </a:r>
            <a:r>
              <a:rPr lang="en" sz="2000" b="1" dirty="0"/>
              <a:t>Coverage</a:t>
            </a:r>
            <a:endParaRPr lang="en" sz="2000" dirty="0"/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6CF307-8DED-F13C-A8C8-1674C0FAF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510" y="2730278"/>
            <a:ext cx="5091223" cy="319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81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26D04E-BE64-3A1B-E6FA-B3154F896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Данные и постановка задачи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50DDB0-BFCA-ADC0-9E6E-7898DCAD76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4167" y="2430848"/>
            <a:ext cx="5415680" cy="2011843"/>
          </a:xfrm>
        </p:spPr>
        <p:txBody>
          <a:bodyPr/>
          <a:lstStyle/>
          <a:p>
            <a:r>
              <a:rPr lang="ru-RU" sz="2000" dirty="0"/>
              <a:t>Датасет: </a:t>
            </a:r>
            <a:r>
              <a:rPr lang="en" sz="2000" b="1" dirty="0"/>
              <a:t>Ta-Feng</a:t>
            </a:r>
            <a:r>
              <a:rPr lang="en" sz="2000" dirty="0"/>
              <a:t> (grocery transactions)</a:t>
            </a:r>
          </a:p>
          <a:p>
            <a:r>
              <a:rPr lang="ru-RU" sz="2000" dirty="0"/>
              <a:t>Задача: </a:t>
            </a:r>
            <a:r>
              <a:rPr lang="en" sz="2000" b="1" dirty="0"/>
              <a:t>next-basket recommendation</a:t>
            </a:r>
            <a:endParaRPr lang="en" sz="2000" dirty="0"/>
          </a:p>
          <a:p>
            <a:r>
              <a:rPr lang="ru-RU" sz="2000" dirty="0"/>
              <a:t>Преобразование: транзакции → </a:t>
            </a:r>
            <a:r>
              <a:rPr lang="ru-RU" sz="2000" b="1" dirty="0"/>
              <a:t>дневные корзины</a:t>
            </a:r>
            <a:r>
              <a:rPr lang="ru-RU" sz="2000" dirty="0"/>
              <a:t> (</a:t>
            </a:r>
            <a:r>
              <a:rPr lang="en" sz="2000" dirty="0"/>
              <a:t>user × day → set(items))</a:t>
            </a:r>
          </a:p>
          <a:p>
            <a:r>
              <a:rPr lang="ru-RU" sz="2000" dirty="0"/>
              <a:t>Фильтр: пользователи с ≥ 3 корзинами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A808FB-D038-4CC8-459D-B49A74F2C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154" y="2423078"/>
            <a:ext cx="5109116" cy="399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18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997406-B784-D49B-D06C-AC82DECEF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Эксперименты и метрики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9229D5-B50A-6AA8-D428-4312479C2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2164" y="2505456"/>
            <a:ext cx="5114424" cy="3599316"/>
          </a:xfrm>
        </p:spPr>
        <p:txBody>
          <a:bodyPr>
            <a:normAutofit fontScale="92500" lnSpcReduction="20000"/>
          </a:bodyPr>
          <a:lstStyle/>
          <a:p>
            <a:r>
              <a:rPr lang="en" sz="2200" b="1" dirty="0"/>
              <a:t>Warm-start</a:t>
            </a:r>
            <a:r>
              <a:rPr lang="en" sz="2200" dirty="0"/>
              <a:t>, per-user time split:</a:t>
            </a:r>
          </a:p>
          <a:p>
            <a:pPr lvl="1"/>
            <a:r>
              <a:rPr lang="en" sz="1900" dirty="0"/>
              <a:t>train = </a:t>
            </a:r>
            <a:r>
              <a:rPr lang="ru-RU" sz="1900" dirty="0"/>
              <a:t>все, кроме 2 последних</a:t>
            </a:r>
          </a:p>
          <a:p>
            <a:pPr lvl="1"/>
            <a:r>
              <a:rPr lang="en" sz="1900" dirty="0" err="1"/>
              <a:t>val</a:t>
            </a:r>
            <a:r>
              <a:rPr lang="en" sz="1900" dirty="0"/>
              <a:t> = </a:t>
            </a:r>
            <a:r>
              <a:rPr lang="ru-RU" sz="1900" dirty="0"/>
              <a:t>предпоследняя</a:t>
            </a:r>
          </a:p>
          <a:p>
            <a:pPr lvl="1"/>
            <a:r>
              <a:rPr lang="en" sz="1900" dirty="0"/>
              <a:t>test = </a:t>
            </a:r>
            <a:r>
              <a:rPr lang="ru-RU" sz="1900" dirty="0"/>
              <a:t>последняя</a:t>
            </a:r>
          </a:p>
          <a:p>
            <a:r>
              <a:rPr lang="ru-RU" sz="2200" dirty="0"/>
              <a:t>Метрики: </a:t>
            </a:r>
            <a:r>
              <a:rPr lang="en" sz="2200" b="1" dirty="0" err="1"/>
              <a:t>Recall@K</a:t>
            </a:r>
            <a:r>
              <a:rPr lang="en" sz="2200" dirty="0"/>
              <a:t>, </a:t>
            </a:r>
            <a:r>
              <a:rPr lang="en" sz="2200" b="1" dirty="0"/>
              <a:t>NDCG@K</a:t>
            </a:r>
            <a:r>
              <a:rPr lang="en" sz="2200" dirty="0"/>
              <a:t>, </a:t>
            </a:r>
            <a:r>
              <a:rPr lang="en" sz="2200" b="1" dirty="0" err="1"/>
              <a:t>Coverage@K</a:t>
            </a:r>
            <a:endParaRPr lang="en" sz="2200" dirty="0"/>
          </a:p>
          <a:p>
            <a:r>
              <a:rPr lang="en" sz="2200" dirty="0"/>
              <a:t>K: </a:t>
            </a:r>
            <a:r>
              <a:rPr lang="en" sz="2200" b="1" dirty="0"/>
              <a:t>10 </a:t>
            </a:r>
            <a:r>
              <a:rPr lang="ru-RU" sz="2200" b="1" dirty="0"/>
              <a:t>и 100</a:t>
            </a:r>
            <a:endParaRPr lang="ru-RU" sz="2200" dirty="0"/>
          </a:p>
          <a:p>
            <a:r>
              <a:rPr lang="ru-RU" sz="2200" dirty="0"/>
              <a:t>Тюнинг: </a:t>
            </a:r>
            <a:r>
              <a:rPr lang="en" sz="2200" dirty="0"/>
              <a:t>grid </a:t>
            </a:r>
            <a:r>
              <a:rPr lang="ru-RU" sz="2200" dirty="0"/>
              <a:t>на </a:t>
            </a:r>
            <a:r>
              <a:rPr lang="ru-RU" sz="2200" dirty="0" err="1"/>
              <a:t>подвыборке</a:t>
            </a:r>
            <a:r>
              <a:rPr lang="ru-RU" sz="2200" dirty="0"/>
              <a:t> по </a:t>
            </a:r>
            <a:r>
              <a:rPr lang="en" sz="2200" b="1" dirty="0"/>
              <a:t>NDCG@10</a:t>
            </a:r>
            <a:r>
              <a:rPr lang="en" sz="2200" dirty="0"/>
              <a:t>, </a:t>
            </a:r>
            <a:r>
              <a:rPr lang="ru-RU" sz="2200" dirty="0"/>
              <a:t>затем </a:t>
            </a:r>
            <a:r>
              <a:rPr lang="en" sz="2200" dirty="0"/>
              <a:t>refit </a:t>
            </a:r>
            <a:r>
              <a:rPr lang="ru-RU" sz="2200" dirty="0"/>
              <a:t>и </a:t>
            </a:r>
            <a:r>
              <a:rPr lang="en" sz="2200" dirty="0"/>
              <a:t>eval </a:t>
            </a:r>
            <a:r>
              <a:rPr lang="ru-RU" sz="2200" dirty="0"/>
              <a:t>на </a:t>
            </a:r>
            <a:r>
              <a:rPr lang="en" sz="2200" dirty="0"/>
              <a:t>full </a:t>
            </a:r>
            <a:r>
              <a:rPr lang="en" sz="2200" dirty="0" err="1"/>
              <a:t>val</a:t>
            </a:r>
            <a:r>
              <a:rPr lang="en" sz="2200" dirty="0"/>
              <a:t>/test</a:t>
            </a:r>
          </a:p>
          <a:p>
            <a:r>
              <a:rPr lang="ru-RU" sz="2200" dirty="0"/>
              <a:t>Без утечек в будущее</a:t>
            </a:r>
            <a:r>
              <a:rPr lang="en" sz="2200" dirty="0"/>
              <a:t>: </a:t>
            </a:r>
            <a:r>
              <a:rPr lang="ru-RU" sz="2200" dirty="0"/>
              <a:t>всё строим по </a:t>
            </a:r>
            <a:r>
              <a:rPr lang="en" sz="2200" dirty="0"/>
              <a:t>train.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0E0065-B8C0-2A90-7BCA-F335290F5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135" y="3196698"/>
            <a:ext cx="6454701" cy="220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75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EACC2-9A73-8FD2-B007-06B3B377A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err="1"/>
              <a:t>Бейзлайны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AEF168-21B9-2304-CC28-CC1C5121D4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" dirty="0"/>
              <a:t>Baselines:</a:t>
            </a:r>
          </a:p>
          <a:p>
            <a:pPr lvl="1"/>
            <a:r>
              <a:rPr lang="en" b="1" dirty="0" err="1"/>
              <a:t>TopPop</a:t>
            </a:r>
            <a:endParaRPr lang="en" dirty="0"/>
          </a:p>
          <a:p>
            <a:pPr lvl="1"/>
            <a:r>
              <a:rPr lang="en" b="1" dirty="0" err="1"/>
              <a:t>UserKNN</a:t>
            </a:r>
            <a:r>
              <a:rPr lang="en" b="1" dirty="0"/>
              <a:t> (cosine)</a:t>
            </a:r>
            <a:endParaRPr lang="en" dirty="0"/>
          </a:p>
          <a:p>
            <a:pPr lvl="1"/>
            <a:r>
              <a:rPr lang="en" b="1" dirty="0"/>
              <a:t>TIFU-KNN (simple)</a:t>
            </a:r>
            <a:r>
              <a:rPr lang="en" dirty="0"/>
              <a:t> — </a:t>
            </a:r>
            <a:r>
              <a:rPr lang="en" i="1" dirty="0"/>
              <a:t>time-aware</a:t>
            </a:r>
            <a:endParaRPr lang="en" dirty="0"/>
          </a:p>
          <a:p>
            <a:pPr lvl="1"/>
            <a:r>
              <a:rPr lang="en" b="1" dirty="0"/>
              <a:t>SVD (</a:t>
            </a:r>
            <a:r>
              <a:rPr lang="en" b="1" dirty="0" err="1"/>
              <a:t>TruncatedSVD</a:t>
            </a:r>
            <a:r>
              <a:rPr lang="en" b="1" dirty="0"/>
              <a:t>)</a:t>
            </a:r>
            <a:endParaRPr lang="en" dirty="0"/>
          </a:p>
          <a:p>
            <a:pPr lvl="1"/>
            <a:r>
              <a:rPr lang="en" b="1" dirty="0" err="1"/>
              <a:t>ItemKNN</a:t>
            </a:r>
            <a:r>
              <a:rPr lang="en" b="1" dirty="0"/>
              <a:t> (cosine)</a:t>
            </a:r>
            <a:endParaRPr lang="en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A56EF3-BC73-1C11-F30C-C3D37FB31C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" dirty="0"/>
              <a:t>TIFU:</a:t>
            </a:r>
          </a:p>
          <a:p>
            <a:pPr lvl="1"/>
            <a:r>
              <a:rPr lang="en" dirty="0"/>
              <a:t>IU: </a:t>
            </a:r>
            <a:r>
              <a:rPr lang="ru-RU" dirty="0"/>
              <a:t>бинарный «встречался ли товар”</a:t>
            </a:r>
          </a:p>
          <a:p>
            <a:pPr lvl="1"/>
            <a:r>
              <a:rPr lang="en" dirty="0"/>
              <a:t>PIF: </a:t>
            </a:r>
            <a:r>
              <a:rPr lang="ru-RU" dirty="0"/>
              <a:t>частоты с затуханием по времени</a:t>
            </a:r>
          </a:p>
          <a:p>
            <a:pPr lvl="1"/>
            <a:r>
              <a:rPr lang="en" dirty="0"/>
              <a:t>sim = </a:t>
            </a:r>
            <a:r>
              <a:rPr lang="el-GR" dirty="0"/>
              <a:t>α </a:t>
            </a:r>
            <a:r>
              <a:rPr lang="en" dirty="0"/>
              <a:t>cos(PIF) + (1−</a:t>
            </a:r>
            <a:r>
              <a:rPr lang="el-GR" dirty="0"/>
              <a:t>α) </a:t>
            </a:r>
            <a:r>
              <a:rPr lang="en" dirty="0"/>
              <a:t>cos(IU)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58823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7D44-698D-5EB2-C2FF-C0C79ED9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Гиперболическое пространство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F0827DD-8E9D-50E2-1E68-C43D2836A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7193" y="2505456"/>
            <a:ext cx="4700058" cy="3599316"/>
          </a:xfrm>
        </p:spPr>
        <p:txBody>
          <a:bodyPr>
            <a:normAutofit/>
          </a:bodyPr>
          <a:lstStyle/>
          <a:p>
            <a:r>
              <a:rPr lang="ru-RU" sz="2000" dirty="0"/>
              <a:t>Геометрия: </a:t>
            </a:r>
            <a:r>
              <a:rPr lang="en" sz="2000" b="1" dirty="0" err="1"/>
              <a:t>Poincaré</a:t>
            </a:r>
            <a:r>
              <a:rPr lang="en" sz="2000" b="1" dirty="0"/>
              <a:t> ball</a:t>
            </a:r>
          </a:p>
          <a:p>
            <a:endParaRPr lang="en" sz="2000" b="1" dirty="0"/>
          </a:p>
          <a:p>
            <a:pPr marL="0" indent="0">
              <a:buNone/>
            </a:pPr>
            <a:endParaRPr lang="en" sz="2000" dirty="0"/>
          </a:p>
          <a:p>
            <a:r>
              <a:rPr lang="ru-RU" sz="2000" dirty="0"/>
              <a:t>Гиперболические </a:t>
            </a:r>
            <a:r>
              <a:rPr lang="ru-RU" sz="2000" dirty="0" err="1"/>
              <a:t>эмбеддинги</a:t>
            </a:r>
            <a:endParaRPr lang="en-US" sz="2000" dirty="0"/>
          </a:p>
          <a:p>
            <a:r>
              <a:rPr lang="ru-RU" sz="2000" dirty="0"/>
              <a:t>Функция</a:t>
            </a:r>
            <a:r>
              <a:rPr lang="en" sz="2000" dirty="0"/>
              <a:t> similarity (3 </a:t>
            </a:r>
            <a:r>
              <a:rPr lang="ru-RU" sz="2000" dirty="0"/>
              <a:t>варианта):</a:t>
            </a:r>
          </a:p>
          <a:p>
            <a:pPr lvl="1"/>
            <a:r>
              <a:rPr lang="ru-RU" sz="1800" b="1" dirty="0"/>
              <a:t>экспоненциальное</a:t>
            </a:r>
            <a:r>
              <a:rPr lang="ru-RU" sz="1800" dirty="0"/>
              <a:t>: </a:t>
            </a:r>
            <a:r>
              <a:rPr lang="en" sz="1800" dirty="0"/>
              <a:t>exp(−d)</a:t>
            </a:r>
          </a:p>
          <a:p>
            <a:pPr lvl="1"/>
            <a:r>
              <a:rPr lang="ru-RU" sz="1800" b="1" dirty="0"/>
              <a:t>инверсионное</a:t>
            </a:r>
            <a:r>
              <a:rPr lang="ru-RU" sz="1800" dirty="0"/>
              <a:t>: 1/(1+</a:t>
            </a:r>
            <a:r>
              <a:rPr lang="en" sz="1800" dirty="0"/>
              <a:t>d)</a:t>
            </a:r>
          </a:p>
          <a:p>
            <a:pPr lvl="1"/>
            <a:r>
              <a:rPr lang="ru-RU" sz="1800" b="1" dirty="0"/>
              <a:t>гауссовское</a:t>
            </a:r>
            <a:r>
              <a:rPr lang="en" sz="1800" dirty="0"/>
              <a:t>: exp(−d²/2</a:t>
            </a:r>
            <a:r>
              <a:rPr lang="el-GR" sz="1800" dirty="0"/>
              <a:t>σ²) </a:t>
            </a:r>
            <a:endParaRPr lang="ru-RU" sz="1800" dirty="0"/>
          </a:p>
          <a:p>
            <a:r>
              <a:rPr lang="ru-RU" sz="2000" dirty="0"/>
              <a:t>Дальше алгоритм тот же: </a:t>
            </a:r>
            <a:r>
              <a:rPr lang="en" sz="2000" dirty="0"/>
              <a:t>top-k </a:t>
            </a:r>
            <a:r>
              <a:rPr lang="ru-RU" sz="2000" dirty="0"/>
              <a:t>соседей → взвешенная агрегация</a:t>
            </a:r>
          </a:p>
          <a:p>
            <a:endParaRPr lang="ru-RU" dirty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41470A67-73FC-F0B4-1CDF-AEE0F88C764F}"/>
              </a:ext>
            </a:extLst>
          </p:cNvPr>
          <p:cNvSpPr txBox="1">
            <a:spLocks/>
          </p:cNvSpPr>
          <p:nvPr/>
        </p:nvSpPr>
        <p:spPr>
          <a:xfrm>
            <a:off x="6096000" y="2505456"/>
            <a:ext cx="4698358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b="1" dirty="0"/>
              <a:t>Hyperbolic </a:t>
            </a:r>
            <a:r>
              <a:rPr lang="en" b="1" dirty="0" err="1"/>
              <a:t>ItemKNN</a:t>
            </a:r>
            <a:endParaRPr lang="ru-RU" b="1" dirty="0"/>
          </a:p>
          <a:p>
            <a:r>
              <a:rPr lang="en" b="1" dirty="0"/>
              <a:t>Hyperbolic </a:t>
            </a:r>
            <a:r>
              <a:rPr lang="en" b="1" dirty="0" err="1"/>
              <a:t>UserKNN</a:t>
            </a:r>
            <a:endParaRPr lang="ru-RU" b="1" dirty="0"/>
          </a:p>
          <a:p>
            <a:r>
              <a:rPr lang="en" b="1" dirty="0"/>
              <a:t>Hyperbolic TIFU-KNN</a:t>
            </a:r>
            <a:endParaRPr lang="en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7597266-FF5D-C137-33EC-5880B8DDB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93" y="3011021"/>
            <a:ext cx="3763360" cy="55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32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C0C96A-B097-15D0-9A33-6970961FC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Гиперболические </a:t>
            </a:r>
            <a:r>
              <a:rPr lang="ru-RU" b="1" dirty="0" err="1"/>
              <a:t>эмбеддинги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E572AA0-835A-9427-B73C-1A17CC730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095" y="4240130"/>
            <a:ext cx="3898900" cy="1168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7BC9C5C-3B0F-3A78-3708-B82BEB595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910" y="5408530"/>
            <a:ext cx="5930900" cy="6223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DEE5652-09D3-8ABE-9090-EB24CCF31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757" y="2576430"/>
            <a:ext cx="5080000" cy="332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Рисунок 9" descr="Изображение выглядит как текст, Шрифт, снимок экрана, рукописный текс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A2A1751-F043-5AD4-C232-91A00EB400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845" y="2617870"/>
            <a:ext cx="45974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353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216313-4DD3-103D-EC0B-1A187499A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Результаты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04FAC1-D416-5908-D6BA-14A913C1C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05" y="2362632"/>
            <a:ext cx="11402590" cy="409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53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178431-7B76-25E1-D14E-311DDF4BB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EFDBB-86B0-B279-B32D-F185786E2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Выводы и дальнейшие улучшения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D7B4D2-DF4F-F636-6D8C-0641243382E6}"/>
              </a:ext>
            </a:extLst>
          </p:cNvPr>
          <p:cNvSpPr txBox="1"/>
          <p:nvPr/>
        </p:nvSpPr>
        <p:spPr>
          <a:xfrm>
            <a:off x="680321" y="2228671"/>
            <a:ext cx="51108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Выводы: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Гиперболические методы не дают роста метрик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Гиперболические методы повышают </a:t>
            </a:r>
            <a:r>
              <a:rPr lang="en-US" dirty="0"/>
              <a:t>coverage</a:t>
            </a: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Выбор функции схожести не кардинально влияет результаты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2B1884-AC19-9B41-D81B-471F2B6F72F0}"/>
              </a:ext>
            </a:extLst>
          </p:cNvPr>
          <p:cNvSpPr txBox="1"/>
          <p:nvPr/>
        </p:nvSpPr>
        <p:spPr>
          <a:xfrm>
            <a:off x="6400800" y="2228671"/>
            <a:ext cx="511087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Возможные улучшения и доработки: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Подбор/обучение параметров: размерность, функция преобразования расстояния в </a:t>
            </a:r>
            <a:r>
              <a:rPr lang="en" dirty="0"/>
              <a:t>similarity.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Ускорение </a:t>
            </a:r>
            <a:r>
              <a:rPr lang="en" dirty="0" err="1"/>
              <a:t>kNN</a:t>
            </a:r>
            <a:r>
              <a:rPr lang="en" dirty="0"/>
              <a:t> (ANN/FAISS, </a:t>
            </a:r>
            <a:r>
              <a:rPr lang="ru-RU" dirty="0" err="1"/>
              <a:t>предрасчёт</a:t>
            </a:r>
            <a:r>
              <a:rPr lang="ru-RU" dirty="0"/>
              <a:t> соседей) — особенно важно для гиперболического расстояния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Валидация на другом датасете (</a:t>
            </a:r>
            <a:r>
              <a:rPr lang="en" dirty="0" err="1"/>
              <a:t>MovieLens</a:t>
            </a:r>
            <a:r>
              <a:rPr lang="ru-RU" dirty="0"/>
              <a:t>, </a:t>
            </a:r>
            <a:r>
              <a:rPr lang="en-US" dirty="0"/>
              <a:t>Amazon</a:t>
            </a:r>
            <a:r>
              <a:rPr lang="en" dirty="0"/>
              <a:t>)</a:t>
            </a: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Создание метода, который будет использовать свойства гиперболического 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2304599813"/>
      </p:ext>
    </p:extLst>
  </p:cSld>
  <p:clrMapOvr>
    <a:masterClrMapping/>
  </p:clrMapOvr>
</p:sld>
</file>

<file path=ppt/theme/theme1.xml><?xml version="1.0" encoding="utf-8"?>
<a:theme xmlns:a="http://schemas.openxmlformats.org/drawingml/2006/main" name="Берлин">
  <a:themeElements>
    <a:clrScheme name="Берлин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Берлин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ерли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108</TotalTime>
  <Words>478</Words>
  <Application>Microsoft Macintosh PowerPoint</Application>
  <PresentationFormat>Широкоэкранный</PresentationFormat>
  <Paragraphs>67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Trebuchet MS</vt:lpstr>
      <vt:lpstr>Берлин</vt:lpstr>
      <vt:lpstr>Hyperbolic KNN</vt:lpstr>
      <vt:lpstr>Тема, цель, гипотеза</vt:lpstr>
      <vt:lpstr>Данные и постановка задачи</vt:lpstr>
      <vt:lpstr>Эксперименты и метрики</vt:lpstr>
      <vt:lpstr>Бейзлайны</vt:lpstr>
      <vt:lpstr>Гиперболическое пространство</vt:lpstr>
      <vt:lpstr>Гиперболические эмбеддинги</vt:lpstr>
      <vt:lpstr>Результаты</vt:lpstr>
      <vt:lpstr>Выводы и дальнейшие улучшения</vt:lpstr>
      <vt:lpstr>Распределение задач и GitHub</vt:lpstr>
      <vt:lpstr>Спасибо за внимание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Александр Фролов</dc:creator>
  <cp:lastModifiedBy>Сидоров Александр Михайлович</cp:lastModifiedBy>
  <cp:revision>4</cp:revision>
  <dcterms:created xsi:type="dcterms:W3CDTF">2025-12-24T19:34:13Z</dcterms:created>
  <dcterms:modified xsi:type="dcterms:W3CDTF">2025-12-25T05:50:36Z</dcterms:modified>
</cp:coreProperties>
</file>

<file path=docProps/thumbnail.jpeg>
</file>